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85" r:id="rId3"/>
    <p:sldId id="263" r:id="rId4"/>
    <p:sldId id="264" r:id="rId5"/>
    <p:sldId id="265" r:id="rId6"/>
    <p:sldId id="259" r:id="rId7"/>
    <p:sldId id="257" r:id="rId8"/>
    <p:sldId id="261" r:id="rId9"/>
    <p:sldId id="297" r:id="rId10"/>
    <p:sldId id="260" r:id="rId11"/>
    <p:sldId id="267" r:id="rId12"/>
    <p:sldId id="268" r:id="rId13"/>
    <p:sldId id="269" r:id="rId14"/>
    <p:sldId id="270" r:id="rId15"/>
    <p:sldId id="298" r:id="rId16"/>
    <p:sldId id="266" r:id="rId17"/>
    <p:sldId id="271" r:id="rId18"/>
    <p:sldId id="272" r:id="rId19"/>
    <p:sldId id="275" r:id="rId20"/>
    <p:sldId id="274" r:id="rId21"/>
    <p:sldId id="290" r:id="rId22"/>
    <p:sldId id="299" r:id="rId23"/>
    <p:sldId id="276" r:id="rId24"/>
    <p:sldId id="277" r:id="rId25"/>
    <p:sldId id="273" r:id="rId26"/>
    <p:sldId id="286" r:id="rId27"/>
    <p:sldId id="278" r:id="rId28"/>
    <p:sldId id="279" r:id="rId29"/>
    <p:sldId id="293" r:id="rId30"/>
    <p:sldId id="280" r:id="rId31"/>
    <p:sldId id="284" r:id="rId32"/>
    <p:sldId id="281" r:id="rId33"/>
    <p:sldId id="283" r:id="rId34"/>
    <p:sldId id="282" r:id="rId35"/>
    <p:sldId id="289" r:id="rId36"/>
    <p:sldId id="291" r:id="rId37"/>
    <p:sldId id="292" r:id="rId38"/>
    <p:sldId id="288" r:id="rId39"/>
    <p:sldId id="28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092092-DB2C-4B69-B38D-51D315CC1FF1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BE7765-0F26-4127-83CB-3C64D3F2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E7765-0F26-4127-83CB-3C64D3F22E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E7765-0F26-4127-83CB-3C64D3F22E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E7765-0F26-4127-83CB-3C64D3F22EF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C2B930-30A9-4724-A7F6-80C30145F207}" type="datetimeFigureOut">
              <a:rPr lang="en-US" smtClean="0"/>
              <a:pPr/>
              <a:t>6/6/2009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218B4C-E8C7-44C4-8913-473EB4AB8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jds.fass.org/cgi/content/full/89/2/580#READ-AND-WALKER-1998A" TargetMode="External"/><Relationship Id="rId13" Type="http://schemas.openxmlformats.org/officeDocument/2006/relationships/hyperlink" Target="http://jds.fass.org/cgi/content/full/89/2/580#MCLENNAN-AND-MCKENZIE-1996" TargetMode="External"/><Relationship Id="rId3" Type="http://schemas.openxmlformats.org/officeDocument/2006/relationships/hyperlink" Target="http://jds.fass.org/cgi/content/full/89/2/580#BRIZZI-1993" TargetMode="External"/><Relationship Id="rId7" Type="http://schemas.openxmlformats.org/officeDocument/2006/relationships/hyperlink" Target="http://jds.fass.org/cgi/content/full/89/2/580#RODRIGUES-LAINZ-ETAL-1999" TargetMode="External"/><Relationship Id="rId12" Type="http://schemas.openxmlformats.org/officeDocument/2006/relationships/hyperlink" Target="http://jds.fass.org/cgi/content/full/89/2/580#KIMURA-ETAL-1993" TargetMode="External"/><Relationship Id="rId2" Type="http://schemas.openxmlformats.org/officeDocument/2006/relationships/hyperlink" Target="http://jds.fass.org/cgi/content/full/89/2/580#CHELI-AND-MORTELLARO-19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ds.fass.org/cgi/content/full/89/2/580#RODRIGUES-LAINZ-ETAL-1996" TargetMode="External"/><Relationship Id="rId11" Type="http://schemas.openxmlformats.org/officeDocument/2006/relationships/hyperlink" Target="http://jds.fass.org/cgi/content/full/89/2/580#SOMERS-ETAL-2003" TargetMode="External"/><Relationship Id="rId5" Type="http://schemas.openxmlformats.org/officeDocument/2006/relationships/hyperlink" Target="http://jds.fass.org/cgi/content/full/89/2/580#CLARKSON-ETAL-1996" TargetMode="External"/><Relationship Id="rId15" Type="http://schemas.openxmlformats.org/officeDocument/2006/relationships/hyperlink" Target="http://jds.fass.org/cgi/content/full/89/2/580#SOGSTAD-ETAL-2005" TargetMode="External"/><Relationship Id="rId10" Type="http://schemas.openxmlformats.org/officeDocument/2006/relationships/hyperlink" Target="http://jds.fass.org/cgi/content/full/89/2/580#MURRAY-ETAL-2002" TargetMode="External"/><Relationship Id="rId4" Type="http://schemas.openxmlformats.org/officeDocument/2006/relationships/hyperlink" Target="http://jds.fass.org/cgi/content/full/89/2/580#VAN-AMSTEL-ETAL-1995" TargetMode="External"/><Relationship Id="rId9" Type="http://schemas.openxmlformats.org/officeDocument/2006/relationships/hyperlink" Target="http://jds.fass.org/cgi/content/full/89/2/580#WELLS-ETAL-1999" TargetMode="External"/><Relationship Id="rId14" Type="http://schemas.openxmlformats.org/officeDocument/2006/relationships/hyperlink" Target="http://jds.fass.org/cgi/content/full/89/2/580#VERMUNT-AND-HILL-200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Dairy Cattle Lameness: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Identification methods and challenges with imported foreign </a:t>
            </a:r>
            <a:r>
              <a:rPr lang="en-US" dirty="0" smtClean="0"/>
              <a:t>cattle in Russia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Adam </a:t>
            </a:r>
            <a:r>
              <a:rPr lang="en-US" dirty="0" smtClean="0"/>
              <a:t>Peffer</a:t>
            </a:r>
          </a:p>
          <a:p>
            <a:r>
              <a:rPr lang="en-US" dirty="0" smtClean="0"/>
              <a:t>Infodairy.com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score : </a:t>
            </a:r>
            <a:r>
              <a:rPr lang="en-US" sz="6600" dirty="0" smtClean="0"/>
              <a:t>1</a:t>
            </a:r>
            <a:endParaRPr lang="en-US" sz="6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657600"/>
            <a:ext cx="43440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657600"/>
            <a:ext cx="43978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6324600"/>
            <a:ext cx="2667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Standing: Flat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2819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Walking: Flat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Description: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Stands and walks normally with a level back. Makes long confident strides.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733800" y="1371600"/>
            <a:ext cx="16764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NORMAL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657600"/>
            <a:ext cx="4379409" cy="297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657600"/>
            <a:ext cx="4317055" cy="29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score : </a:t>
            </a:r>
            <a:r>
              <a:rPr lang="en-US" sz="6600" dirty="0" smtClean="0"/>
              <a:t>2</a:t>
            </a:r>
            <a:endParaRPr lang="en-US" sz="66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6324600"/>
            <a:ext cx="2667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Standing: Flat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2819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Walking: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Description: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Stands </a:t>
            </a:r>
            <a:r>
              <a:rPr lang="en-US" sz="2400" dirty="0">
                <a:solidFill>
                  <a:schemeClr val="bg1"/>
                </a:solidFill>
              </a:rPr>
              <a:t>with flat back, but arches when walks. Gait is slightly abnormal.</a:t>
            </a:r>
          </a:p>
          <a:p>
            <a:r>
              <a:rPr lang="en-US" sz="24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52800" y="1371600"/>
            <a:ext cx="24384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Mildly lame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7148" y="3657600"/>
            <a:ext cx="429492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727" y="3657600"/>
            <a:ext cx="434274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score : </a:t>
            </a:r>
            <a:r>
              <a:rPr lang="en-US" sz="6600" dirty="0" smtClean="0"/>
              <a:t>3</a:t>
            </a:r>
            <a:endParaRPr lang="en-US" sz="66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6324600"/>
            <a:ext cx="2667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Standing: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2819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Walking: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Description: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Stands </a:t>
            </a:r>
            <a:r>
              <a:rPr lang="en-US" sz="2400" dirty="0">
                <a:solidFill>
                  <a:schemeClr val="bg1"/>
                </a:solidFill>
              </a:rPr>
              <a:t>and walks with an arched back and short strides with one or more legs. Slight sinking of dew-claws in limb opposite to the affected limb may be evident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667000" y="1371600"/>
            <a:ext cx="38862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 </a:t>
            </a:r>
            <a:r>
              <a:rPr lang="en-US" sz="2800" i="1" dirty="0">
                <a:solidFill>
                  <a:schemeClr val="bg1"/>
                </a:solidFill>
              </a:rPr>
              <a:t>MODERATELY LAME</a:t>
            </a:r>
          </a:p>
          <a:p>
            <a:r>
              <a:rPr lang="en-US" sz="28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657600"/>
            <a:ext cx="432111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032" y="3657600"/>
            <a:ext cx="4324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score : </a:t>
            </a:r>
            <a:r>
              <a:rPr lang="en-US" sz="6600" dirty="0" smtClean="0"/>
              <a:t>4</a:t>
            </a:r>
            <a:endParaRPr lang="en-US" sz="66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6324600"/>
            <a:ext cx="2667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Standing: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2819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Walking: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Description: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Arched </a:t>
            </a:r>
            <a:r>
              <a:rPr lang="en-US" sz="2400" dirty="0">
                <a:solidFill>
                  <a:schemeClr val="bg1"/>
                </a:solidFill>
              </a:rPr>
              <a:t>back standing and walking. </a:t>
            </a:r>
            <a:r>
              <a:rPr lang="en-US" sz="2400" dirty="0" smtClean="0">
                <a:solidFill>
                  <a:schemeClr val="bg1"/>
                </a:solidFill>
              </a:rPr>
              <a:t>Favoring </a:t>
            </a:r>
            <a:r>
              <a:rPr lang="en-US" sz="2400" dirty="0">
                <a:solidFill>
                  <a:schemeClr val="bg1"/>
                </a:solidFill>
              </a:rPr>
              <a:t>one or more limbs but can still bear some weight on them. Sinking of the dew-claws is evident in the limb opposite to the affected limb.</a:t>
            </a:r>
          </a:p>
          <a:p>
            <a:r>
              <a:rPr lang="en-US" sz="24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733800" y="1371600"/>
            <a:ext cx="16764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chemeClr val="bg1"/>
                </a:solidFill>
              </a:rPr>
              <a:t>LAME</a:t>
            </a:r>
            <a:endParaRPr lang="en-US" sz="2800" i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930" y="3657600"/>
            <a:ext cx="4328744" cy="29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674778"/>
            <a:ext cx="4343400" cy="29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score : </a:t>
            </a:r>
            <a:r>
              <a:rPr lang="en-US" sz="6600" dirty="0" smtClean="0"/>
              <a:t>5</a:t>
            </a:r>
            <a:endParaRPr lang="en-US" sz="66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6324600"/>
            <a:ext cx="26670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Standing: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2819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Back Posture Walking: Arched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Description: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Pronounced </a:t>
            </a:r>
            <a:r>
              <a:rPr lang="en-US" sz="2400" dirty="0">
                <a:solidFill>
                  <a:schemeClr val="bg1"/>
                </a:solidFill>
              </a:rPr>
              <a:t>arching of back. Reluctant to move, with almost complete weight transfer off the affected limb.</a:t>
            </a:r>
          </a:p>
          <a:p>
            <a:r>
              <a:rPr lang="en-US" sz="24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0" y="1371600"/>
            <a:ext cx="28956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SEVERLY </a:t>
            </a:r>
            <a:r>
              <a:rPr lang="en-US" sz="2800" i="1" dirty="0">
                <a:solidFill>
                  <a:schemeClr val="bg1"/>
                </a:solidFill>
              </a:rPr>
              <a:t>LAME</a:t>
            </a:r>
          </a:p>
          <a:p>
            <a:r>
              <a:rPr lang="en-US" sz="28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10515600"/>
        </p:xfrm>
        <a:graphic>
          <a:graphicData uri="http://schemas.openxmlformats.org/presentationml/2006/ole">
            <p:oleObj spid="_x0000_s46082" name="Acrobat Document" r:id="rId3" imgW="5830114" imgH="7542857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62940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Does lameness have an impact on $$$$$</a:t>
            </a:r>
            <a:br>
              <a:rPr lang="en-US" sz="6600" dirty="0" smtClean="0"/>
            </a:br>
            <a:r>
              <a:rPr lang="en-US" sz="6600" dirty="0" smtClean="0"/>
              <a:t>????????????????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228600"/>
            <a:ext cx="76962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cs typeface="Arial" pitchFamily="34" charset="0"/>
              </a:rPr>
              <a:t>Costs Associated With Lameness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Researchers in the United States and Europe report the average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cost of lameness at over $346 per case.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Costs associated with lameness include: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Reduced milk yield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; compared to a Locomotion Score 1,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cows scoring a: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- 2 have 1% milk loss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- 3 have 3% milk loss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- 4 have 7% milk loss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- 5 have 16% milk loss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• Reduced fertility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; cows scoring a 3, 4 or 5 are: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2.8 times more likely to have increased days to first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service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- 15.6 times more likely to have increased days open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9.0 times more likely to have increased services /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conception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• Increased replacement costs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; cows scoring a 3, 4 or 5 are: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- 8.4 times more likely to be culled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• Increased labor and medication costs to treat lame cows.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6288613"/>
            <a:ext cx="33528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Guard, Cornell University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b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Juarez et al., 2003. Appl. Anim.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Behaviour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Sci. 83:1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c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Sprecher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et al., 1997.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Theriogenology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MT"/>
                <a:cs typeface="Arial" pitchFamily="34" charset="0"/>
              </a:rPr>
              <a:t> 47:1179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914400"/>
          <a:ext cx="7639050" cy="5225076"/>
        </p:xfrm>
        <a:graphic>
          <a:graphicData uri="http://schemas.openxmlformats.org/drawingml/2006/table">
            <a:tbl>
              <a:tblPr/>
              <a:tblGrid>
                <a:gridCol w="2546350"/>
                <a:gridCol w="2546350"/>
                <a:gridCol w="2546350"/>
              </a:tblGrid>
              <a:tr h="1041749"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400" dirty="0">
                          <a:solidFill>
                            <a:srgbClr val="FFFFFF"/>
                          </a:solidFill>
                          <a:latin typeface="Times New Roman"/>
                        </a:rPr>
                        <a:t>Estimated reductions in DM intake and milk yield related to LS</a:t>
                      </a:r>
                      <a:endParaRPr lang="en-US" sz="28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48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DM Intake </a:t>
                      </a: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solidFill>
                            <a:srgbClr val="000000"/>
                          </a:solidFill>
                          <a:latin typeface="Times New Roman"/>
                        </a:rPr>
                        <a:t>Milk Yield</a:t>
                      </a: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94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solidFill>
                            <a:srgbClr val="000000"/>
                          </a:solidFill>
                          <a:latin typeface="Times New Roman"/>
                        </a:rPr>
                        <a:t>LS</a:t>
                      </a: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% reduction vs. LS of 1 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4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- 2 %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- 1 %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94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- 5 %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- 3 %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94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- 17 %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- 7 %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- 36 %</a:t>
                      </a:r>
                      <a:endParaRPr lang="en-US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- 16 %</a:t>
                      </a:r>
                      <a:endParaRPr lang="en-US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820" y="838200"/>
          <a:ext cx="9038360" cy="5181600"/>
        </p:xfrm>
        <a:graphic>
          <a:graphicData uri="http://schemas.openxmlformats.org/presentationml/2006/ole">
            <p:oleObj spid="_x0000_s32771" name="Worksheet" r:id="rId3" imgW="5848384" imgH="3352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1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4000" b="1" dirty="0" smtClean="0"/>
              <a:t>T</a:t>
            </a:r>
            <a:r>
              <a:rPr lang="en-US" sz="3600" dirty="0" smtClean="0"/>
              <a:t>he “</a:t>
            </a:r>
            <a:r>
              <a:rPr lang="en-US" sz="3600" i="1" dirty="0" smtClean="0"/>
              <a:t>locomotion” </a:t>
            </a:r>
            <a:r>
              <a:rPr lang="en-US" sz="3600" dirty="0" smtClean="0"/>
              <a:t>method</a:t>
            </a:r>
            <a:r>
              <a:rPr lang="en-US" sz="3600" i="1" dirty="0" smtClean="0"/>
              <a:t> </a:t>
            </a:r>
            <a:r>
              <a:rPr lang="en-US" sz="3600" dirty="0" smtClean="0"/>
              <a:t>of identifying lame cows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4000" b="1" dirty="0" smtClean="0"/>
              <a:t>E</a:t>
            </a:r>
            <a:r>
              <a:rPr lang="en-US" sz="3600" dirty="0" smtClean="0"/>
              <a:t>conomics of lameness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4000" b="1" dirty="0" smtClean="0"/>
              <a:t>T</a:t>
            </a:r>
            <a:r>
              <a:rPr lang="en-US" sz="3600" dirty="0" smtClean="0"/>
              <a:t>ypes of lameness issues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4000" b="1" dirty="0" smtClean="0"/>
              <a:t>C</a:t>
            </a:r>
            <a:r>
              <a:rPr lang="en-US" sz="3600" dirty="0" smtClean="0"/>
              <a:t>urrent issues with foreign imported cattle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-1" y="777636"/>
          <a:ext cx="9144001" cy="5242164"/>
        </p:xfrm>
        <a:graphic>
          <a:graphicData uri="http://schemas.openxmlformats.org/presentationml/2006/ole">
            <p:oleObj spid="_x0000_s33794" name="Worksheet" r:id="rId3" imgW="5848384" imgH="3352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935162"/>
          </a:xfr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“A dairy farmer who doesn’t have problems on his farm, </a:t>
            </a:r>
            <a:br>
              <a:rPr lang="en-US" dirty="0" smtClean="0"/>
            </a:br>
            <a:r>
              <a:rPr lang="en-US" u="sng" dirty="0" smtClean="0"/>
              <a:t>doesn’t have cows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 Challenges are a fact of operating a dairy.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We need to learn how to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recognize</a:t>
            </a:r>
            <a:r>
              <a:rPr lang="en-US" sz="2400" dirty="0" smtClean="0">
                <a:solidFill>
                  <a:schemeClr val="bg1"/>
                </a:solidFill>
              </a:rPr>
              <a:t> them,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address</a:t>
            </a:r>
            <a:r>
              <a:rPr lang="en-US" sz="2400" dirty="0" smtClean="0">
                <a:solidFill>
                  <a:schemeClr val="bg1"/>
                </a:solidFill>
              </a:rPr>
              <a:t> them and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minimize / eradicate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them.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Locomotion scoring allows us to: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Understand the current situation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Monitor progress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Compare apples to apples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  <a:blipFill>
            <a:blip r:embed="rId2" cstate="email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sz="5400" dirty="0" smtClean="0"/>
              <a:t>Categories of Lameness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Trimming 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 Nutrition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Environment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7200" y="228600"/>
          <a:ext cx="8327704" cy="6438152"/>
        </p:xfrm>
        <a:graphic>
          <a:graphicData uri="http://schemas.openxmlformats.org/presentationml/2006/ole">
            <p:oleObj spid="_x0000_s34818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81000" y="228600"/>
          <a:ext cx="8327704" cy="6438152"/>
        </p:xfrm>
        <a:graphic>
          <a:graphicData uri="http://schemas.openxmlformats.org/presentationml/2006/ole">
            <p:oleObj spid="_x0000_s35842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533400" y="228600"/>
          <a:ext cx="8180825" cy="6324600"/>
        </p:xfrm>
        <a:graphic>
          <a:graphicData uri="http://schemas.openxmlformats.org/presentationml/2006/ole">
            <p:oleObj spid="_x0000_s31746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4038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Current challenges with foreign imported cattle in Russia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Hairy Heel Warts (</a:t>
            </a:r>
            <a:r>
              <a:rPr lang="en-US" dirty="0" err="1" smtClean="0"/>
              <a:t>papillomatous</a:t>
            </a:r>
            <a:r>
              <a:rPr lang="en-US" dirty="0" smtClean="0"/>
              <a:t> digital dermatitis)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371600"/>
            <a:ext cx="4697179" cy="525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229600" cy="49552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Digital dermatitis (</a:t>
            </a:r>
            <a:r>
              <a:rPr lang="en-US" sz="2000" b="1" dirty="0"/>
              <a:t>DD</a:t>
            </a:r>
            <a:r>
              <a:rPr lang="en-US" sz="2000" dirty="0"/>
              <a:t>), a digital skin disease of cattle, was</a:t>
            </a:r>
            <a:r>
              <a:rPr lang="en-US" sz="2000" baseline="30000" dirty="0"/>
              <a:t> </a:t>
            </a:r>
            <a:r>
              <a:rPr lang="en-US" sz="2000" dirty="0"/>
              <a:t>first described in 1974 in Italy and is characterized by inflammation</a:t>
            </a:r>
            <a:r>
              <a:rPr lang="en-US" sz="2000" baseline="30000" dirty="0"/>
              <a:t> </a:t>
            </a:r>
            <a:r>
              <a:rPr lang="en-US" sz="2000" dirty="0"/>
              <a:t>of the skin, most times in the region of the bulb of the heel</a:t>
            </a:r>
            <a:r>
              <a:rPr lang="en-US" sz="2000" baseline="30000" dirty="0"/>
              <a:t> </a:t>
            </a:r>
            <a:r>
              <a:rPr lang="en-US" sz="2000" dirty="0"/>
              <a:t>and coronet of the claw </a:t>
            </a:r>
            <a:r>
              <a:rPr lang="en-US" sz="1600" i="1" dirty="0"/>
              <a:t>(</a:t>
            </a:r>
            <a:r>
              <a:rPr lang="en-US" sz="1600" i="1" u="sng" dirty="0" err="1">
                <a:hlinkClick r:id="rId2"/>
              </a:rPr>
              <a:t>Cheli</a:t>
            </a:r>
            <a:r>
              <a:rPr lang="en-US" sz="1600" i="1" u="sng" dirty="0">
                <a:hlinkClick r:id="rId2"/>
              </a:rPr>
              <a:t> and </a:t>
            </a:r>
            <a:r>
              <a:rPr lang="en-US" sz="1600" i="1" u="sng" dirty="0" err="1">
                <a:hlinkClick r:id="rId2"/>
              </a:rPr>
              <a:t>Mortellaro</a:t>
            </a:r>
            <a:r>
              <a:rPr lang="en-US" sz="1600" i="1" u="sng" dirty="0">
                <a:hlinkClick r:id="rId2"/>
              </a:rPr>
              <a:t>, 1974</a:t>
            </a:r>
            <a:r>
              <a:rPr lang="en-US" sz="1600" i="1" dirty="0"/>
              <a:t>). </a:t>
            </a:r>
            <a:r>
              <a:rPr lang="en-US" sz="2000" dirty="0"/>
              <a:t>Today,</a:t>
            </a:r>
            <a:r>
              <a:rPr lang="en-US" sz="2000" baseline="30000" dirty="0"/>
              <a:t> </a:t>
            </a:r>
            <a:r>
              <a:rPr lang="en-US" sz="2000" dirty="0"/>
              <a:t>the disease has spread all over the world and has been reported</a:t>
            </a:r>
            <a:r>
              <a:rPr lang="en-US" sz="2000" baseline="30000" dirty="0"/>
              <a:t> </a:t>
            </a:r>
            <a:r>
              <a:rPr lang="en-US" sz="2000" dirty="0"/>
              <a:t>at an endemic stage in the United Kingdom, The Netherlands,</a:t>
            </a:r>
            <a:r>
              <a:rPr lang="en-US" sz="2000" baseline="30000" dirty="0"/>
              <a:t> </a:t>
            </a:r>
            <a:r>
              <a:rPr lang="en-US" sz="2000" dirty="0"/>
              <a:t>and most other countries in western Europe and</a:t>
            </a:r>
            <a:r>
              <a:rPr lang="en-US" sz="2000" baseline="30000" dirty="0"/>
              <a:t> </a:t>
            </a:r>
            <a:r>
              <a:rPr lang="en-US" sz="2000" dirty="0"/>
              <a:t>the United States. </a:t>
            </a:r>
            <a:r>
              <a:rPr lang="en-US" sz="1600" i="1" dirty="0"/>
              <a:t>(</a:t>
            </a:r>
            <a:r>
              <a:rPr lang="en-US" sz="1600" i="1" u="sng" dirty="0" err="1">
                <a:hlinkClick r:id="rId3"/>
              </a:rPr>
              <a:t>Brizzi</a:t>
            </a:r>
            <a:r>
              <a:rPr lang="en-US" sz="1600" i="1" u="sng" dirty="0">
                <a:hlinkClick r:id="rId3"/>
              </a:rPr>
              <a:t>, 1993</a:t>
            </a:r>
            <a:r>
              <a:rPr lang="en-US" sz="1600" i="1" dirty="0"/>
              <a:t>; </a:t>
            </a:r>
            <a:r>
              <a:rPr lang="en-US" sz="1600" i="1" u="sng" dirty="0">
                <a:hlinkClick r:id="rId4"/>
              </a:rPr>
              <a:t>van </a:t>
            </a:r>
            <a:r>
              <a:rPr lang="en-US" sz="1600" i="1" u="sng" dirty="0" err="1">
                <a:hlinkClick r:id="rId4"/>
              </a:rPr>
              <a:t>Amstel</a:t>
            </a:r>
            <a:r>
              <a:rPr lang="en-US" sz="1600" i="1" u="sng" dirty="0">
                <a:hlinkClick r:id="rId4"/>
              </a:rPr>
              <a:t> et al., 1995</a:t>
            </a:r>
            <a:r>
              <a:rPr lang="en-US" sz="1600" i="1" dirty="0"/>
              <a:t>; </a:t>
            </a:r>
            <a:r>
              <a:rPr lang="en-US" sz="1600" i="1" u="sng" dirty="0">
                <a:hlinkClick r:id="rId5"/>
              </a:rPr>
              <a:t>Clarkson et al., 1996</a:t>
            </a:r>
            <a:r>
              <a:rPr lang="en-US" sz="1600" i="1" dirty="0"/>
              <a:t>;</a:t>
            </a:r>
            <a:r>
              <a:rPr lang="en-US" sz="1600" i="1" baseline="30000" dirty="0"/>
              <a:t> </a:t>
            </a:r>
            <a:r>
              <a:rPr lang="en-US" sz="1600" i="1" u="sng" dirty="0" err="1">
                <a:hlinkClick r:id="rId6"/>
              </a:rPr>
              <a:t>Rodrigues-Lainz</a:t>
            </a:r>
            <a:r>
              <a:rPr lang="en-US" sz="1600" i="1" u="sng" dirty="0">
                <a:hlinkClick r:id="rId6"/>
              </a:rPr>
              <a:t> et al., 1996</a:t>
            </a:r>
            <a:r>
              <a:rPr lang="en-US" sz="1600" i="1" dirty="0"/>
              <a:t>, </a:t>
            </a:r>
            <a:r>
              <a:rPr lang="en-US" sz="1600" i="1" u="sng" dirty="0">
                <a:hlinkClick r:id="rId7"/>
              </a:rPr>
              <a:t>1999</a:t>
            </a:r>
            <a:r>
              <a:rPr lang="en-US" sz="1600" i="1" dirty="0"/>
              <a:t>; </a:t>
            </a:r>
            <a:r>
              <a:rPr lang="en-US" sz="1600" i="1" u="sng" dirty="0">
                <a:hlinkClick r:id="rId8"/>
              </a:rPr>
              <a:t>Read and Walker, 1998a</a:t>
            </a:r>
            <a:r>
              <a:rPr lang="en-US" sz="1600" i="1" dirty="0"/>
              <a:t>;</a:t>
            </a:r>
            <a:r>
              <a:rPr lang="en-US" sz="1600" i="1" baseline="30000" dirty="0"/>
              <a:t> </a:t>
            </a:r>
            <a:r>
              <a:rPr lang="en-US" sz="1600" i="1" u="sng" dirty="0">
                <a:hlinkClick r:id="rId9"/>
              </a:rPr>
              <a:t>Wells et al., 1999</a:t>
            </a:r>
            <a:r>
              <a:rPr lang="en-US" sz="1600" i="1" dirty="0"/>
              <a:t>; </a:t>
            </a:r>
            <a:r>
              <a:rPr lang="en-US" sz="1600" i="1" u="sng" dirty="0">
                <a:hlinkClick r:id="rId10"/>
              </a:rPr>
              <a:t>Murray et al., 2002</a:t>
            </a:r>
            <a:r>
              <a:rPr lang="en-US" sz="1600" i="1" dirty="0"/>
              <a:t>; </a:t>
            </a:r>
            <a:r>
              <a:rPr lang="en-US" sz="1600" i="1" u="sng" dirty="0">
                <a:hlinkClick r:id="rId11"/>
              </a:rPr>
              <a:t>Somers et al., 2003</a:t>
            </a:r>
            <a:r>
              <a:rPr lang="en-US" sz="1600" i="1" dirty="0"/>
              <a:t>).</a:t>
            </a:r>
            <a:r>
              <a:rPr lang="en-US" sz="1600" i="1" baseline="30000" dirty="0"/>
              <a:t> </a:t>
            </a:r>
            <a:r>
              <a:rPr lang="en-US" sz="2000" dirty="0"/>
              <a:t>In other countries, such as Japan, Australia, and New</a:t>
            </a:r>
            <a:r>
              <a:rPr lang="en-US" sz="2000" baseline="30000" dirty="0"/>
              <a:t> </a:t>
            </a:r>
            <a:r>
              <a:rPr lang="en-US" sz="2000" dirty="0"/>
              <a:t>Zealand, DD is treated as an incidental lesion </a:t>
            </a:r>
            <a:r>
              <a:rPr lang="en-US" sz="1600" i="1" dirty="0"/>
              <a:t>(</a:t>
            </a:r>
            <a:r>
              <a:rPr lang="en-US" sz="1600" i="1" u="sng" dirty="0">
                <a:hlinkClick r:id="rId12"/>
              </a:rPr>
              <a:t>Kimura et al., 1993</a:t>
            </a:r>
            <a:r>
              <a:rPr lang="en-US" sz="1600" i="1" dirty="0"/>
              <a:t>;</a:t>
            </a:r>
            <a:r>
              <a:rPr lang="en-US" sz="1600" i="1" baseline="30000" dirty="0"/>
              <a:t> </a:t>
            </a:r>
            <a:r>
              <a:rPr lang="en-US" sz="1600" i="1" u="sng" dirty="0">
                <a:hlinkClick r:id="rId13"/>
              </a:rPr>
              <a:t>McLennan and McKenzie, 1996</a:t>
            </a:r>
            <a:r>
              <a:rPr lang="en-US" sz="1600" i="1" dirty="0"/>
              <a:t>; </a:t>
            </a:r>
            <a:r>
              <a:rPr lang="en-US" sz="1600" i="1" u="sng" dirty="0" err="1">
                <a:hlinkClick r:id="rId14"/>
              </a:rPr>
              <a:t>Vermunt</a:t>
            </a:r>
            <a:r>
              <a:rPr lang="en-US" sz="1600" i="1" u="sng" dirty="0">
                <a:hlinkClick r:id="rId14"/>
              </a:rPr>
              <a:t> and Hill, 2004</a:t>
            </a:r>
            <a:r>
              <a:rPr lang="en-US" sz="1600" i="1" dirty="0"/>
              <a:t>).</a:t>
            </a:r>
            <a:r>
              <a:rPr lang="en-US" sz="1600" i="1" baseline="30000" dirty="0"/>
              <a:t> </a:t>
            </a:r>
            <a:r>
              <a:rPr lang="en-US" sz="2000" dirty="0"/>
              <a:t>However, in Norway, DD is being considered increasingly problematic</a:t>
            </a:r>
            <a:r>
              <a:rPr lang="en-US" sz="2000" baseline="30000" dirty="0"/>
              <a:t> </a:t>
            </a:r>
            <a:r>
              <a:rPr lang="en-US" sz="2000" dirty="0"/>
              <a:t>because of the switching from current tie-stall housing systems</a:t>
            </a:r>
            <a:r>
              <a:rPr lang="en-US" sz="2000" baseline="30000" dirty="0"/>
              <a:t> </a:t>
            </a:r>
            <a:r>
              <a:rPr lang="en-US" sz="2000" dirty="0"/>
              <a:t>to free stalls </a:t>
            </a:r>
            <a:r>
              <a:rPr lang="en-US" sz="1600" i="1" dirty="0"/>
              <a:t>(</a:t>
            </a:r>
            <a:r>
              <a:rPr lang="en-US" sz="1600" i="1" u="sng" dirty="0" err="1">
                <a:hlinkClick r:id="rId15"/>
              </a:rPr>
              <a:t>Sogstad</a:t>
            </a:r>
            <a:r>
              <a:rPr lang="en-US" sz="1600" i="1" u="sng" dirty="0">
                <a:hlinkClick r:id="rId15"/>
              </a:rPr>
              <a:t> et al., 2005</a:t>
            </a:r>
            <a:r>
              <a:rPr lang="en-US" sz="1600" i="1" dirty="0"/>
              <a:t>)</a:t>
            </a:r>
            <a:r>
              <a:rPr lang="en-US" sz="2000" dirty="0"/>
              <a:t>. This is in accordance</a:t>
            </a:r>
            <a:r>
              <a:rPr lang="en-US" sz="2000" baseline="30000" dirty="0"/>
              <a:t> </a:t>
            </a:r>
            <a:r>
              <a:rPr lang="en-US" sz="2000" dirty="0"/>
              <a:t>with the results of a recent Dutch study, where a clear influence</a:t>
            </a:r>
            <a:r>
              <a:rPr lang="en-US" sz="2000" baseline="30000" dirty="0"/>
              <a:t> </a:t>
            </a:r>
            <a:r>
              <a:rPr lang="en-US" sz="2000" dirty="0"/>
              <a:t>of housing system on DD prevalence was found </a:t>
            </a:r>
            <a:r>
              <a:rPr lang="en-US" sz="1600" i="1" dirty="0"/>
              <a:t>(</a:t>
            </a:r>
            <a:r>
              <a:rPr lang="en-US" sz="1600" i="1" u="sng" dirty="0">
                <a:hlinkClick r:id="rId11"/>
              </a:rPr>
              <a:t>Somers et al., 2003</a:t>
            </a:r>
            <a:r>
              <a:rPr lang="en-US" sz="1600" i="1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400" y="152400"/>
            <a:ext cx="4038600" cy="303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80012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600450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80012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5200" y="3581400"/>
            <a:ext cx="4368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hape 7"/>
          <p:cNvCxnSpPr>
            <a:stCxn id="4" idx="1"/>
          </p:cNvCxnSpPr>
          <p:nvPr/>
        </p:nvCxnSpPr>
        <p:spPr>
          <a:xfrm rot="10800000" flipV="1">
            <a:off x="1219200" y="1667836"/>
            <a:ext cx="1219200" cy="1913563"/>
          </a:xfrm>
          <a:prstGeom prst="bentConnector2">
            <a:avLst/>
          </a:prstGeom>
          <a:ln w="44450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4" idx="3"/>
          </p:cNvCxnSpPr>
          <p:nvPr/>
        </p:nvCxnSpPr>
        <p:spPr>
          <a:xfrm>
            <a:off x="6477000" y="1667837"/>
            <a:ext cx="1295400" cy="1913563"/>
          </a:xfrm>
          <a:prstGeom prst="bentConnector2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cow is lame ?</a:t>
            </a:r>
            <a:endParaRPr lang="en-US" dirty="0"/>
          </a:p>
        </p:txBody>
      </p:sp>
      <p:pic>
        <p:nvPicPr>
          <p:cNvPr id="4" name="Content Placeholder 3" descr="cow-cover-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47800" y="1289304"/>
            <a:ext cx="6172200" cy="5568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38200" y="304800"/>
            <a:ext cx="49840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Scientific Names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Papillomatous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Digital Dermatitis 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Interdigital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Digital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Papillomatosis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0" y="2133600"/>
            <a:ext cx="57356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Common Names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Footwarts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Heel Warts, Hairy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Footwarts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Strawberry Foot Disease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3886200"/>
            <a:ext cx="7543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Causes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Cause is still unknown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Footwarts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have invasive spirochetes that are responsive to antibiotics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Environments may predispose (poorly drained lots,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freestalls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abrasive soil/concrete)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77416"/>
            <a:ext cx="2545757" cy="3046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131331"/>
            <a:ext cx="2514600" cy="2993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3276600"/>
            <a:ext cx="2830563" cy="343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3400" y="381000"/>
            <a:ext cx="8305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Disease Characteristics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First calf heifers most often affected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Primarily hind feet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Severe lameness, walking on toes, loss of body weight, and decreased milk yield and fertility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Little or no digital swelling (in contrast to "Foot rot")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2819400"/>
            <a:ext cx="8229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Lesion Characteristics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Usually at back of foot near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interdigital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cleft and heel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Sometimes at front of foot, in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interdigital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cleft or near dewclaws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Early lesion: sharply demarcated, flat, dime-sized, round to oval, moist, tufted, strawberry-like surface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Mature lesion: larger (up to 2" across), usually raised; sometimes with long brown/black tufts or hair-like, tissue projections on surface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Long hairs at edge of lesion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Very painful 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May persist for many months or may regress in dry weather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el wa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76069"/>
            <a:ext cx="7162800" cy="678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" y="457200"/>
            <a:ext cx="9143999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Treatment and Control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Cleansing, debridement plus topical application of antibiotics under a wrap are usually highly effective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Treatment program should also include non-lame affected animals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Recurrent or new lesions may develop within 7-12 weeks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Wart vaccines are currently ineffective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Repetitive use of chemical or antibiotic foot bath/spray may be effective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Manage free stalls so as to keep feet clean &amp; dry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Know source of addition and purchase clean animals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Quarantine, examine and treat new arrivals, especially heifers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Treatment Protocol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Topical Application (spray)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Terramycin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or Tetracycline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packet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terramycin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343 - Pfizer (102.4 grams) in 1 gallon of distilled water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 as a topical spray at the rate of 10 to 20 cc per foot. Apply to heels and between toes plus on visible lesions.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Week 1: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Treat all feet of all cows once daily for 5-7 consecutive days.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Week 2 and Beyond: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Continue daily topical treatment of all cows with visible lesions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only.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Recommend: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Repeated in 6-8 weeks in herds with recurrent infections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Footbath Preparation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Tetracycline, 0.1%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grams of Tetracycline in 25 gallons of water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Place footbath in return alley, not in parlor. Wash dirt and manure off of the cow's feet prior to walking through the footbath. Change the footbath after 200-300 cows have passed through it. Prolonged use without change may increase the risk of foot lesions.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Caution: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when using antibiotics in footbaths, there is an increased risk to lactating cows that they will ingest the solution and cause possible antibiotic residue in milk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Recommend twice weekly.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den spray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524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ack spray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362200"/>
            <a:ext cx="430530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m - wra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5000" y="228600"/>
            <a:ext cx="5410200" cy="646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Dermatitis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Caused by bacteria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Lives in environment (manure)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Painful to cow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Easily managed and treated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A clean dry environment minimizes exposure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Proper uses of footbaths necessary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W</a:t>
            </a:r>
            <a:r>
              <a:rPr lang="en-US" sz="3600" dirty="0" smtClean="0">
                <a:solidFill>
                  <a:schemeClr val="bg1"/>
                </a:solidFill>
              </a:rPr>
              <a:t>hat is a lame cow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he “</a:t>
            </a:r>
            <a:r>
              <a:rPr lang="en-US" sz="3600" i="1" dirty="0" smtClean="0">
                <a:solidFill>
                  <a:schemeClr val="bg1"/>
                </a:solidFill>
              </a:rPr>
              <a:t>locomotion” </a:t>
            </a:r>
            <a:r>
              <a:rPr lang="en-US" sz="3600" dirty="0" smtClean="0">
                <a:solidFill>
                  <a:schemeClr val="bg1"/>
                </a:solidFill>
              </a:rPr>
              <a:t>method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of identifying lame cows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conomics of lameness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ypes of lameness issues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r>
              <a:rPr lang="en-US" sz="3600" dirty="0" smtClean="0">
                <a:solidFill>
                  <a:schemeClr val="bg1"/>
                </a:solidFill>
              </a:rPr>
              <a:t>urrent issues with foreign imported cattle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4038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March 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,  2009</a:t>
            </a: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/>
              <a:t>www.infodairy.com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airyCowsWhyTrac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152400"/>
            <a:ext cx="8622506" cy="574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457200"/>
            <a:ext cx="880017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035" y="609600"/>
            <a:ext cx="8766951" cy="600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define a lame cow?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71600" y="1371600"/>
            <a:ext cx="6477000" cy="50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514600" y="0"/>
          <a:ext cx="5417128" cy="7010400"/>
        </p:xfrm>
        <a:graphic>
          <a:graphicData uri="http://schemas.openxmlformats.org/presentationml/2006/ole">
            <p:oleObj spid="_x0000_s4098" name="Acrobat Document" r:id="rId3" imgW="5830114" imgH="7542857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28800"/>
            <a:ext cx="236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Adapted from </a:t>
            </a:r>
            <a:r>
              <a:rPr lang="en-US" dirty="0" err="1" smtClean="0"/>
              <a:t>Sprecher</a:t>
            </a:r>
            <a:r>
              <a:rPr lang="en-US" dirty="0" smtClean="0"/>
              <a:t>, D.J.; Hostetler, D.E.; </a:t>
            </a:r>
            <a:r>
              <a:rPr lang="en-US" dirty="0" err="1" smtClean="0"/>
              <a:t>Kaneene</a:t>
            </a:r>
            <a:r>
              <a:rPr lang="en-US" dirty="0" smtClean="0"/>
              <a:t>, J.B. 1997. </a:t>
            </a:r>
            <a:r>
              <a:rPr lang="en-US" dirty="0" err="1" smtClean="0"/>
              <a:t>Theriogenology</a:t>
            </a:r>
            <a:r>
              <a:rPr lang="en-US" dirty="0" smtClean="0"/>
              <a:t> 47:1178-1187 and contribution from Cook, N.B., University of Wisconsin.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1" cy="10515600"/>
        </p:xfrm>
        <a:graphic>
          <a:graphicData uri="http://schemas.openxmlformats.org/presentationml/2006/ole">
            <p:oleObj spid="_x0000_s45058" name="Acrobat Document" r:id="rId3" imgW="5830114" imgH="7542857" progId="AcroExch.Document.7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62940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1105</TotalTime>
  <Words>986</Words>
  <Application>Microsoft Office PowerPoint</Application>
  <PresentationFormat>On-screen Show (4:3)</PresentationFormat>
  <Paragraphs>181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Apex</vt:lpstr>
      <vt:lpstr>Acrobat Document</vt:lpstr>
      <vt:lpstr>Worksheet</vt:lpstr>
      <vt:lpstr>Dairy Cattle Lameness:</vt:lpstr>
      <vt:lpstr>Overview</vt:lpstr>
      <vt:lpstr>Which cow is lame ?</vt:lpstr>
      <vt:lpstr>Slide 4</vt:lpstr>
      <vt:lpstr>Slide 5</vt:lpstr>
      <vt:lpstr>Slide 6</vt:lpstr>
      <vt:lpstr>How do we define a lame cow?</vt:lpstr>
      <vt:lpstr>Slide 8</vt:lpstr>
      <vt:lpstr>Slide 9</vt:lpstr>
      <vt:lpstr>Locomotion score : 1</vt:lpstr>
      <vt:lpstr>Locomotion score : 2</vt:lpstr>
      <vt:lpstr>Locomotion score : 3</vt:lpstr>
      <vt:lpstr>Locomotion score : 4</vt:lpstr>
      <vt:lpstr>Locomotion score : 5</vt:lpstr>
      <vt:lpstr>Slide 15</vt:lpstr>
      <vt:lpstr>Does lameness have an impact on $$$$$ ????????????????</vt:lpstr>
      <vt:lpstr>Slide 17</vt:lpstr>
      <vt:lpstr>Slide 18</vt:lpstr>
      <vt:lpstr>Slide 19</vt:lpstr>
      <vt:lpstr>Slide 20</vt:lpstr>
      <vt:lpstr>“A dairy farmer who doesn’t have problems on his farm,  doesn’t have cows”</vt:lpstr>
      <vt:lpstr>Categories of Lameness</vt:lpstr>
      <vt:lpstr>Slide 23</vt:lpstr>
      <vt:lpstr>Slide 24</vt:lpstr>
      <vt:lpstr>Slide 25</vt:lpstr>
      <vt:lpstr>Current challenges with foreign imported cattle in Russia</vt:lpstr>
      <vt:lpstr>Hairy Heel Warts (papillomatous digital dermatitis) </vt:lpstr>
      <vt:lpstr>History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Dermatitis</vt:lpstr>
      <vt:lpstr>In Review</vt:lpstr>
      <vt:lpstr>March 1st,  2009  www.infodairy.com</vt:lpstr>
    </vt:vector>
  </TitlesOfParts>
  <Company>InfoDairy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Cattle Lameness:</dc:title>
  <dc:subject>Dairy Cattle Laneness</dc:subject>
  <dc:creator>Adam Peffer</dc:creator>
  <cp:keywords>dairy cattle lameness</cp:keywords>
  <dc:description> 
Identification methods and challenges with imported foreign cattle in Russia </dc:description>
  <cp:lastModifiedBy>Adam </cp:lastModifiedBy>
  <cp:revision>98</cp:revision>
  <dcterms:created xsi:type="dcterms:W3CDTF">2009-02-07T07:55:02Z</dcterms:created>
  <dcterms:modified xsi:type="dcterms:W3CDTF">2009-06-06T08:50:44Z</dcterms:modified>
</cp:coreProperties>
</file>